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57" r:id="rId4"/>
    <p:sldId id="258" r:id="rId5"/>
    <p:sldId id="264" r:id="rId6"/>
    <p:sldId id="265" r:id="rId7"/>
    <p:sldId id="267" r:id="rId8"/>
    <p:sldId id="259" r:id="rId9"/>
    <p:sldId id="266" r:id="rId10"/>
    <p:sldId id="260" r:id="rId11"/>
    <p:sldId id="261" r:id="rId12"/>
    <p:sldId id="262" r:id="rId13"/>
    <p:sldId id="268" r:id="rId14"/>
  </p:sldIdLst>
  <p:sldSz cx="18288000" cy="10287000"/>
  <p:notesSz cx="6858000" cy="9144000"/>
  <p:embeddedFontLst>
    <p:embeddedFont>
      <p:font typeface="Canva Sans Bold" panose="020B0604020202020204" charset="0"/>
      <p:regular r:id="rId16"/>
    </p:embeddedFont>
    <p:embeddedFont>
      <p:font typeface="Futura" panose="020B0604020202020204" charset="0"/>
      <p:regular r:id="rId17"/>
    </p:embeddedFont>
    <p:embeddedFont>
      <p:font typeface="Futura Bold" panose="020B0604020202020204" charset="0"/>
      <p:regular r:id="rId18"/>
    </p:embeddedFont>
    <p:embeddedFont>
      <p:font typeface="Raleway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6265" autoAdjust="0"/>
  </p:normalViewPr>
  <p:slideViewPr>
    <p:cSldViewPr>
      <p:cViewPr varScale="1">
        <p:scale>
          <a:sx n="44" d="100"/>
          <a:sy n="44" d="100"/>
        </p:scale>
        <p:origin x="102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BD5EA-C68F-4626-A761-8A3060B05EF1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3A4D8-1B5C-4146-B379-CB0CC4F85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44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Electric bicycle use is increasing across the nation with over 1.1 million bikes sold in the US and a projected annual growth rate of 10%</a:t>
            </a:r>
          </a:p>
          <a:p>
            <a:r>
              <a:rPr lang="en-US" dirty="0"/>
              <a:t>Especially in Orange County we are seeing huge increases in crashes and injuries with a 300% increase in one year</a:t>
            </a:r>
          </a:p>
          <a:p>
            <a:r>
              <a:rPr lang="en-US" dirty="0"/>
              <a:t>This impacts youth in particular who are new to these </a:t>
            </a:r>
            <a:r>
              <a:rPr lang="en-US" dirty="0" err="1"/>
              <a:t>motoroized</a:t>
            </a:r>
            <a:r>
              <a:rPr lang="en-US" dirty="0"/>
              <a:t> vehicles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A4D8-1B5C-4146-B379-CB0CC4F851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39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E-bikes have benefits with increased mobility, reducing traffic congestion, and reducing carbon footprint</a:t>
            </a:r>
          </a:p>
          <a:p>
            <a:endParaRPr lang="en-US" dirty="0"/>
          </a:p>
          <a:p>
            <a:r>
              <a:rPr lang="en-US" dirty="0"/>
              <a:t>Conventional bicycles carry risks of injury especially when sharing a space with </a:t>
            </a:r>
            <a:r>
              <a:rPr lang="en-US" dirty="0" err="1"/>
              <a:t>motorvehicles</a:t>
            </a:r>
            <a:endParaRPr lang="en-US" dirty="0"/>
          </a:p>
          <a:p>
            <a:r>
              <a:rPr lang="en-US" dirty="0"/>
              <a:t>However electric bicycles carry additional risks since they are heavier, faster, longer stopping distance and more difficult to maneuver.</a:t>
            </a:r>
          </a:p>
          <a:p>
            <a:r>
              <a:rPr lang="en-US" dirty="0"/>
              <a:t>Especially for children and youth, this exposes them to higher risk of injuries. So that e-bike injuries are more similar to </a:t>
            </a:r>
            <a:r>
              <a:rPr lang="en-US" dirty="0" err="1"/>
              <a:t>motocycle</a:t>
            </a:r>
            <a:r>
              <a:rPr lang="en-US" dirty="0"/>
              <a:t> injuries</a:t>
            </a:r>
          </a:p>
          <a:p>
            <a:endParaRPr lang="en-US" dirty="0"/>
          </a:p>
          <a:p>
            <a:r>
              <a:rPr lang="en-US" dirty="0"/>
              <a:t>Youth inexperience with motorized vehicles increases risk of loss of control</a:t>
            </a:r>
          </a:p>
          <a:p>
            <a:endParaRPr lang="en-US" dirty="0"/>
          </a:p>
          <a:p>
            <a:r>
              <a:rPr lang="en-US" dirty="0"/>
              <a:t>Distractions such as a phone or headphone use also decrease awareness of surroundings including </a:t>
            </a:r>
            <a:r>
              <a:rPr lang="en-US"/>
              <a:t>other pedestrians and cars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A4D8-1B5C-4146-B379-CB0CC4F851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9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Helmets are required for all individuals in CA under 18 years old</a:t>
            </a:r>
          </a:p>
          <a:p>
            <a:r>
              <a:rPr lang="en-US" dirty="0"/>
              <a:t>Helmet use for adults is also recommended as it protects us from minor concussions to severe traumatic brain injury which are frequently seen with e-bike injuries, similar to moped and motorcycle crashes</a:t>
            </a:r>
          </a:p>
          <a:p>
            <a:endParaRPr lang="en-US" dirty="0"/>
          </a:p>
          <a:p>
            <a:r>
              <a:rPr lang="en-US" dirty="0"/>
              <a:t>Consumer Product Safety Commission recommends a Department of Transportation Helmet for bicycles that go 20 mph or faster which includes Class 1,2, and 3 e-bikes</a:t>
            </a:r>
          </a:p>
          <a:p>
            <a:endParaRPr lang="en-US" dirty="0"/>
          </a:p>
          <a:p>
            <a:r>
              <a:rPr lang="en-US" dirty="0"/>
              <a:t>Full face protection helps reduce severe facial fractures which are increasingly seen in e-bike crashes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A4D8-1B5C-4146-B379-CB0CC4F851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3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3837316" cy="10287000"/>
            <a:chOff x="0" y="0"/>
            <a:chExt cx="3556264" cy="2643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6264" cy="2643814"/>
            </a:xfrm>
            <a:custGeom>
              <a:avLst/>
              <a:gdLst/>
              <a:ahLst/>
              <a:cxnLst/>
              <a:rect l="l" t="t" r="r" b="b"/>
              <a:pathLst>
                <a:path w="3556264" h="2643814">
                  <a:moveTo>
                    <a:pt x="0" y="0"/>
                  </a:moveTo>
                  <a:lnTo>
                    <a:pt x="3556264" y="0"/>
                  </a:lnTo>
                  <a:lnTo>
                    <a:pt x="3556264" y="2643814"/>
                  </a:lnTo>
                  <a:lnTo>
                    <a:pt x="0" y="2643814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556264" cy="2720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4800" y="1866900"/>
            <a:ext cx="9448800" cy="5867400"/>
            <a:chOff x="0" y="0"/>
            <a:chExt cx="3058695" cy="12147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58695" cy="1214723"/>
            </a:xfrm>
            <a:custGeom>
              <a:avLst/>
              <a:gdLst/>
              <a:ahLst/>
              <a:cxnLst/>
              <a:rect l="l" t="t" r="r" b="b"/>
              <a:pathLst>
                <a:path w="3058695" h="1214723">
                  <a:moveTo>
                    <a:pt x="0" y="0"/>
                  </a:moveTo>
                  <a:lnTo>
                    <a:pt x="3058695" y="0"/>
                  </a:lnTo>
                  <a:lnTo>
                    <a:pt x="3058695" y="1214723"/>
                  </a:lnTo>
                  <a:lnTo>
                    <a:pt x="0" y="1214723"/>
                  </a:lnTo>
                  <a:close/>
                </a:path>
              </a:pathLst>
            </a:custGeom>
            <a:solidFill>
              <a:srgbClr val="50432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58695" cy="1252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" y="3025302"/>
            <a:ext cx="8932423" cy="3366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979"/>
              </a:lnSpc>
            </a:pPr>
            <a:r>
              <a:rPr lang="en-US" sz="6279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ELECTRIC BICYCLE SAFETY EDUCATION FOR PARENTS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09127" y="0"/>
            <a:ext cx="9397023" cy="4434238"/>
            <a:chOff x="0" y="0"/>
            <a:chExt cx="1091884" cy="51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884" cy="515235"/>
            </a:xfrm>
            <a:custGeom>
              <a:avLst/>
              <a:gdLst/>
              <a:ahLst/>
              <a:cxnLst/>
              <a:rect l="l" t="t" r="r" b="b"/>
              <a:pathLst>
                <a:path w="1091884" h="515235">
                  <a:moveTo>
                    <a:pt x="203200" y="0"/>
                  </a:moveTo>
                  <a:lnTo>
                    <a:pt x="1091884" y="0"/>
                  </a:lnTo>
                  <a:lnTo>
                    <a:pt x="888684" y="515235"/>
                  </a:lnTo>
                  <a:lnTo>
                    <a:pt x="0" y="515235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t="-10397" b="-1039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6356" y="4827929"/>
            <a:ext cx="6995160" cy="5459071"/>
            <a:chOff x="0" y="0"/>
            <a:chExt cx="812800" cy="634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34315"/>
            </a:xfrm>
            <a:custGeom>
              <a:avLst/>
              <a:gdLst/>
              <a:ahLst/>
              <a:cxnLst/>
              <a:rect l="l" t="t" r="r" b="b"/>
              <a:pathLst>
                <a:path w="812800" h="634315">
                  <a:moveTo>
                    <a:pt x="203200" y="0"/>
                  </a:moveTo>
                  <a:lnTo>
                    <a:pt x="812800" y="0"/>
                  </a:lnTo>
                  <a:lnTo>
                    <a:pt x="609600" y="634315"/>
                  </a:lnTo>
                  <a:lnTo>
                    <a:pt x="0" y="634315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t="-1815" b="-181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627884"/>
            <a:ext cx="6611940" cy="246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452"/>
              </a:lnSpc>
            </a:pPr>
            <a:r>
              <a:rPr lang="en-US" sz="9452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Riding Best Practices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41200" y="5212272"/>
            <a:ext cx="9177703" cy="251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Always wear a helmet and full safety gear before every ride. Follow all traffic rules, signals, and road markings. Practice riding in safe, low-traffic areas before venturing onto busy roads. Inspect the e-bike's brakes, tires, and battery before each ride.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41200" y="4496435"/>
            <a:ext cx="1482614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Do's ✓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41200" y="8512367"/>
            <a:ext cx="9586700" cy="152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Never ride at unsafe speeds or in a reckless manner. Do not use a phone or wear headphones while riding. Never carry extra passengers on an e-bike not designed for it.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41200" y="7798627"/>
            <a:ext cx="2739233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Don'ts ✗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6491"/>
            <a:ext cx="5553318" cy="5246370"/>
            <a:chOff x="0" y="0"/>
            <a:chExt cx="86035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0354" cy="812800"/>
            </a:xfrm>
            <a:custGeom>
              <a:avLst/>
              <a:gdLst/>
              <a:ahLst/>
              <a:cxnLst/>
              <a:rect l="l" t="t" r="r" b="b"/>
              <a:pathLst>
                <a:path w="860354" h="812800">
                  <a:moveTo>
                    <a:pt x="0" y="0"/>
                  </a:moveTo>
                  <a:lnTo>
                    <a:pt x="860354" y="0"/>
                  </a:lnTo>
                  <a:lnTo>
                    <a:pt x="86035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2925" b="-292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732812" y="936491"/>
            <a:ext cx="3111314" cy="5246370"/>
            <a:chOff x="0" y="0"/>
            <a:chExt cx="48202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2024" cy="812800"/>
            </a:xfrm>
            <a:custGeom>
              <a:avLst/>
              <a:gdLst/>
              <a:ahLst/>
              <a:cxnLst/>
              <a:rect l="l" t="t" r="r" b="b"/>
              <a:pathLst>
                <a:path w="482024" h="812800">
                  <a:moveTo>
                    <a:pt x="0" y="0"/>
                  </a:moveTo>
                  <a:lnTo>
                    <a:pt x="482024" y="0"/>
                  </a:lnTo>
                  <a:lnTo>
                    <a:pt x="48202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2021" b="-2021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191827" y="7349089"/>
            <a:ext cx="8390895" cy="1909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03"/>
              </a:lnSpc>
            </a:pPr>
            <a:r>
              <a:rPr lang="en-US" sz="7303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How Parents</a:t>
            </a:r>
          </a:p>
          <a:p>
            <a:pPr marL="0" lvl="0" indent="0" algn="l">
              <a:lnSpc>
                <a:spcPts val="7303"/>
              </a:lnSpc>
            </a:pPr>
            <a:r>
              <a:rPr lang="en-US" sz="7303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Can Help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15379" y="2270662"/>
            <a:ext cx="8024649" cy="574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Teach and model safe riding habits regularly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Set clear rules about where and when to ride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Ensure regular maintenance and safety checks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Encourage participation in a local safety course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Monitor and supervise young or new e-bike riders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82500" y="2381250"/>
            <a:ext cx="5238750" cy="5715000"/>
          </a:xfrm>
          <a:custGeom>
            <a:avLst/>
            <a:gdLst/>
            <a:ahLst/>
            <a:cxnLst/>
            <a:rect l="l" t="t" r="r" b="b"/>
            <a:pathLst>
              <a:path w="5238750" h="5715000">
                <a:moveTo>
                  <a:pt x="0" y="0"/>
                </a:moveTo>
                <a:lnTo>
                  <a:pt x="5238750" y="0"/>
                </a:lnTo>
                <a:lnTo>
                  <a:pt x="5238750" y="5715000"/>
                </a:ln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64681" y="2381250"/>
            <a:ext cx="3025513" cy="3025513"/>
          </a:xfrm>
          <a:custGeom>
            <a:avLst/>
            <a:gdLst/>
            <a:ahLst/>
            <a:cxnLst/>
            <a:rect l="l" t="t" r="r" b="b"/>
            <a:pathLst>
              <a:path w="3025513" h="3025513">
                <a:moveTo>
                  <a:pt x="0" y="0"/>
                </a:moveTo>
                <a:lnTo>
                  <a:pt x="3025513" y="0"/>
                </a:lnTo>
                <a:lnTo>
                  <a:pt x="3025513" y="3025513"/>
                </a:lnTo>
                <a:lnTo>
                  <a:pt x="0" y="302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64681" y="6341711"/>
            <a:ext cx="3025513" cy="3020562"/>
          </a:xfrm>
          <a:custGeom>
            <a:avLst/>
            <a:gdLst/>
            <a:ahLst/>
            <a:cxnLst/>
            <a:rect l="l" t="t" r="r" b="b"/>
            <a:pathLst>
              <a:path w="3025513" h="3020562">
                <a:moveTo>
                  <a:pt x="0" y="0"/>
                </a:moveTo>
                <a:lnTo>
                  <a:pt x="3025513" y="0"/>
                </a:lnTo>
                <a:lnTo>
                  <a:pt x="3025513" y="3020561"/>
                </a:lnTo>
                <a:lnTo>
                  <a:pt x="0" y="302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14375" y="1276350"/>
            <a:ext cx="7620000" cy="2340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20"/>
              </a:lnSpc>
              <a:spcBef>
                <a:spcPct val="0"/>
              </a:spcBef>
            </a:pPr>
            <a:r>
              <a:rPr lang="en-US" sz="6800" b="1" u="none" strike="noStrike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Electric Bicycle Courses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4375" y="4190365"/>
            <a:ext cx="7143750" cy="506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Look for local e-bike safety courses that teach:</a:t>
            </a: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endParaRPr lang="en-US" sz="2600" b="1" u="none" strike="noStrike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• Proper braking and speed control techniques</a:t>
            </a: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• Traffic rules and road awareness</a:t>
            </a: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• Emergency maneuvers and obstacle avoidance</a:t>
            </a: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• Basic e-bike maintenance and inspection</a:t>
            </a: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• Group riding etiquette and hand signals</a:t>
            </a: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endParaRPr lang="en-US" sz="2600" u="none" strike="noStrike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Many bike shops, community centers, and local police departments offer free or low-cost classes for youth and families.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00681" y="595313"/>
            <a:ext cx="4047806" cy="4024937"/>
          </a:xfrm>
          <a:custGeom>
            <a:avLst/>
            <a:gdLst/>
            <a:ahLst/>
            <a:cxnLst/>
            <a:rect l="l" t="t" r="r" b="b"/>
            <a:pathLst>
              <a:path w="4047806" h="4024937">
                <a:moveTo>
                  <a:pt x="0" y="0"/>
                </a:moveTo>
                <a:lnTo>
                  <a:pt x="4047805" y="0"/>
                </a:lnTo>
                <a:lnTo>
                  <a:pt x="4047805" y="4024936"/>
                </a:lnTo>
                <a:lnTo>
                  <a:pt x="0" y="4024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20249"/>
            <a:ext cx="4877335" cy="4903987"/>
          </a:xfrm>
          <a:custGeom>
            <a:avLst/>
            <a:gdLst/>
            <a:ahLst/>
            <a:cxnLst/>
            <a:rect l="l" t="t" r="r" b="b"/>
            <a:pathLst>
              <a:path w="4877335" h="4903987">
                <a:moveTo>
                  <a:pt x="0" y="0"/>
                </a:moveTo>
                <a:lnTo>
                  <a:pt x="4877335" y="0"/>
                </a:lnTo>
                <a:lnTo>
                  <a:pt x="4877335" y="4903987"/>
                </a:lnTo>
                <a:lnTo>
                  <a:pt x="0" y="4903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975404" y="4991100"/>
            <a:ext cx="10477500" cy="465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47"/>
              </a:lnSpc>
              <a:spcBef>
                <a:spcPct val="0"/>
              </a:spcBef>
            </a:pPr>
            <a:r>
              <a:rPr lang="en-US" sz="3747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Key questions every parent should ask:</a:t>
            </a:r>
          </a:p>
          <a:p>
            <a:pPr marL="0" lvl="0" indent="0" algn="l">
              <a:lnSpc>
                <a:spcPts val="5247"/>
              </a:lnSpc>
              <a:spcBef>
                <a:spcPct val="0"/>
              </a:spcBef>
            </a:pPr>
            <a:endParaRPr lang="en-US" sz="3747" b="1" u="none" strike="noStrike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lnSpc>
                <a:spcPts val="5247"/>
              </a:lnSpc>
              <a:spcBef>
                <a:spcPct val="0"/>
              </a:spcBef>
            </a:pPr>
            <a:r>
              <a:rPr lang="en-US" sz="3747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1. Should my child be using an e-bike?</a:t>
            </a:r>
          </a:p>
          <a:p>
            <a:pPr marL="0" lvl="0" indent="0" algn="l">
              <a:lnSpc>
                <a:spcPts val="5247"/>
              </a:lnSpc>
              <a:spcBef>
                <a:spcPct val="0"/>
              </a:spcBef>
            </a:pPr>
            <a:r>
              <a:rPr lang="en-US" sz="3747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2. Age-appropriate use (developmental readiness)</a:t>
            </a:r>
          </a:p>
          <a:p>
            <a:pPr marL="0" lvl="0" indent="0" algn="l">
              <a:lnSpc>
                <a:spcPts val="5247"/>
              </a:lnSpc>
              <a:spcBef>
                <a:spcPct val="0"/>
              </a:spcBef>
            </a:pPr>
            <a:r>
              <a:rPr lang="en-US" sz="3747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3. Knowledge of vehicle and rules of the road</a:t>
            </a:r>
          </a:p>
          <a:p>
            <a:pPr marL="0" lvl="0" indent="0" algn="l">
              <a:lnSpc>
                <a:spcPts val="5247"/>
              </a:lnSpc>
              <a:spcBef>
                <a:spcPct val="0"/>
              </a:spcBef>
            </a:pPr>
            <a:r>
              <a:rPr lang="en-US" sz="3747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4. Skills</a:t>
            </a:r>
          </a:p>
          <a:p>
            <a:pPr marL="0" lvl="0" indent="0" algn="l">
              <a:lnSpc>
                <a:spcPts val="5247"/>
              </a:lnSpc>
              <a:spcBef>
                <a:spcPct val="0"/>
              </a:spcBef>
            </a:pPr>
            <a:r>
              <a:rPr lang="en-US" sz="3747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5. Experience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4375" y="781050"/>
            <a:ext cx="8572500" cy="2601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21"/>
              </a:lnSpc>
              <a:spcBef>
                <a:spcPct val="0"/>
              </a:spcBef>
            </a:pPr>
            <a:r>
              <a:rPr lang="en-US" sz="7444" b="1" u="none" strike="noStrik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Parent Considerations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9615" y="1201420"/>
            <a:ext cx="11495732" cy="117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20"/>
              </a:lnSpc>
              <a:spcBef>
                <a:spcPct val="0"/>
              </a:spcBef>
            </a:pPr>
            <a:r>
              <a:rPr lang="en-US" sz="6800" b="1" u="none" strike="noStrik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What Is an Electric Bicycle?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90428" y="3157537"/>
            <a:ext cx="10877722" cy="622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Has an</a:t>
            </a:r>
            <a:r>
              <a:rPr lang="en-US" sz="3199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 integrated electric motor that provides pedal assistance or full throttle power.</a:t>
            </a: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endParaRPr lang="en-US" sz="3199" b="1" u="none" strike="noStrike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690879" lvl="1" indent="-345439" algn="l">
              <a:lnSpc>
                <a:spcPts val="447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Needs to have functional pedals</a:t>
            </a:r>
          </a:p>
          <a:p>
            <a:pPr marL="690879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Maximum 750 watt motor</a:t>
            </a: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endParaRPr lang="en-US" sz="3199" b="1" u="none" strike="noStrike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Class 1: Pedal-assist only, up to 20 mph</a:t>
            </a: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Class 2: Throttle-assisted, up to 20 mph</a:t>
            </a: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Class 3: Pedal-assist only, up to 28 mph</a:t>
            </a: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endParaRPr lang="en-US" sz="3199" b="1" u="none" strike="noStrike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endParaRPr lang="en-US" sz="3199" b="1" u="none" strike="noStrike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382500" y="2381250"/>
            <a:ext cx="5238750" cy="5715000"/>
          </a:xfrm>
          <a:custGeom>
            <a:avLst/>
            <a:gdLst/>
            <a:ahLst/>
            <a:cxnLst/>
            <a:rect l="l" t="t" r="r" b="b"/>
            <a:pathLst>
              <a:path w="5238750" h="5715000">
                <a:moveTo>
                  <a:pt x="0" y="0"/>
                </a:moveTo>
                <a:lnTo>
                  <a:pt x="5238750" y="0"/>
                </a:lnTo>
                <a:lnTo>
                  <a:pt x="5238750" y="5715000"/>
                </a:ln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57281" y="0"/>
            <a:ext cx="6702019" cy="10287000"/>
            <a:chOff x="0" y="0"/>
            <a:chExt cx="17651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5141" cy="2709333"/>
            </a:xfrm>
            <a:custGeom>
              <a:avLst/>
              <a:gdLst/>
              <a:ahLst/>
              <a:cxnLst/>
              <a:rect l="l" t="t" r="r" b="b"/>
              <a:pathLst>
                <a:path w="1765141" h="2709333">
                  <a:moveTo>
                    <a:pt x="203200" y="0"/>
                  </a:moveTo>
                  <a:lnTo>
                    <a:pt x="1765141" y="0"/>
                  </a:lnTo>
                  <a:lnTo>
                    <a:pt x="1561941" y="2709333"/>
                  </a:lnTo>
                  <a:lnTo>
                    <a:pt x="0" y="27093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0432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85725"/>
              <a:ext cx="1561941" cy="2795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49974" y="0"/>
            <a:ext cx="8833607" cy="10287000"/>
            <a:chOff x="0" y="0"/>
            <a:chExt cx="1026418" cy="11952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26418" cy="1195294"/>
            </a:xfrm>
            <a:custGeom>
              <a:avLst/>
              <a:gdLst/>
              <a:ahLst/>
              <a:cxnLst/>
              <a:rect l="l" t="t" r="r" b="b"/>
              <a:pathLst>
                <a:path w="1026418" h="1195294">
                  <a:moveTo>
                    <a:pt x="203200" y="0"/>
                  </a:moveTo>
                  <a:lnTo>
                    <a:pt x="1026418" y="0"/>
                  </a:lnTo>
                  <a:lnTo>
                    <a:pt x="823218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t="-3089" b="-308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13890" y="1369453"/>
            <a:ext cx="6319539" cy="318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72"/>
              </a:lnSpc>
            </a:pPr>
            <a:r>
              <a:rPr lang="en-US" sz="8272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Why E-Bike Safety Matters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3890" y="5228595"/>
            <a:ext cx="7931880" cy="561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E-bike crashes and injuries have increased 18 fold across U.S.</a:t>
            </a:r>
          </a:p>
          <a:p>
            <a:pPr algn="l">
              <a:lnSpc>
                <a:spcPts val="4899"/>
              </a:lnSpc>
            </a:pPr>
            <a:endParaRPr lang="en-US" sz="3499" b="1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ts val="4899"/>
              </a:lnSpc>
            </a:pPr>
            <a:r>
              <a:rPr lang="en-US" sz="34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Southern CA is a hot spot with 300% increase over one year</a:t>
            </a:r>
          </a:p>
          <a:p>
            <a:pPr algn="l">
              <a:lnSpc>
                <a:spcPts val="4899"/>
              </a:lnSpc>
            </a:pPr>
            <a:endParaRPr lang="en-US" sz="3499" b="1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endParaRPr lang="en-US" sz="3499" b="1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endParaRPr lang="en-US" sz="3499" b="1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endParaRPr lang="en-US" sz="3499" b="1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6463" y="2745179"/>
            <a:ext cx="4207193" cy="5083341"/>
            <a:chOff x="0" y="0"/>
            <a:chExt cx="651804" cy="787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1804" cy="787543"/>
            </a:xfrm>
            <a:custGeom>
              <a:avLst/>
              <a:gdLst/>
              <a:ahLst/>
              <a:cxnLst/>
              <a:rect l="l" t="t" r="r" b="b"/>
              <a:pathLst>
                <a:path w="651804" h="787543">
                  <a:moveTo>
                    <a:pt x="0" y="0"/>
                  </a:moveTo>
                  <a:lnTo>
                    <a:pt x="651804" y="0"/>
                  </a:lnTo>
                  <a:lnTo>
                    <a:pt x="651804" y="787543"/>
                  </a:lnTo>
                  <a:lnTo>
                    <a:pt x="0" y="787543"/>
                  </a:lnTo>
                  <a:close/>
                </a:path>
              </a:pathLst>
            </a:custGeom>
            <a:blipFill>
              <a:blip r:embed="rId3"/>
              <a:stretch>
                <a:fillRect t="-1168" b="-116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783158" y="2745180"/>
            <a:ext cx="4207193" cy="5083341"/>
            <a:chOff x="0" y="0"/>
            <a:chExt cx="651804" cy="7875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804" cy="787543"/>
            </a:xfrm>
            <a:custGeom>
              <a:avLst/>
              <a:gdLst/>
              <a:ahLst/>
              <a:cxnLst/>
              <a:rect l="l" t="t" r="r" b="b"/>
              <a:pathLst>
                <a:path w="651804" h="787543">
                  <a:moveTo>
                    <a:pt x="0" y="0"/>
                  </a:moveTo>
                  <a:lnTo>
                    <a:pt x="651804" y="0"/>
                  </a:lnTo>
                  <a:lnTo>
                    <a:pt x="651804" y="787543"/>
                  </a:lnTo>
                  <a:lnTo>
                    <a:pt x="0" y="787543"/>
                  </a:lnTo>
                  <a:close/>
                </a:path>
              </a:pathLst>
            </a:custGeom>
            <a:blipFill>
              <a:blip r:embed="rId4"/>
              <a:stretch>
                <a:fillRect t="-1168" b="-116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468469" y="342589"/>
            <a:ext cx="6781800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76"/>
              </a:lnSpc>
            </a:pPr>
            <a:r>
              <a:rPr lang="en-US" sz="6776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Common Risks of E-bikes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4816" y="8843234"/>
            <a:ext cx="4207193" cy="52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6"/>
              </a:lnSpc>
              <a:spcBef>
                <a:spcPct val="0"/>
              </a:spcBef>
            </a:pPr>
            <a:r>
              <a:rPr lang="en-US" sz="271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URBAN TRAFFIC HAZARDS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83158" y="8843234"/>
            <a:ext cx="4207193" cy="52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6"/>
              </a:lnSpc>
              <a:spcBef>
                <a:spcPct val="0"/>
              </a:spcBef>
            </a:pPr>
            <a:r>
              <a:rPr lang="en-US" sz="271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HIGH-SPEED RIDING RISKS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21859" y="923925"/>
            <a:ext cx="6337441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</a:pPr>
            <a:r>
              <a:rPr lang="en-US" sz="320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Higher speeds than conventional bikes can lead to more severe falls and longer stopping distances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21859" y="3006796"/>
            <a:ext cx="633744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</a:pPr>
            <a:r>
              <a:rPr lang="en-US" sz="320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Motor assistance reduces reaction time awareness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21859" y="4918342"/>
            <a:ext cx="6337441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</a:pPr>
            <a:r>
              <a:rPr lang="en-US" sz="320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Inexperience with e-bike controls and braking systems increases the risk of losing control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21859" y="7023785"/>
            <a:ext cx="6337441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</a:pPr>
            <a:r>
              <a:rPr lang="en-US" sz="320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Distraction risks such as phone use or headphones while riding significantly impair awareness of traffic, pedestrians, and road hazards.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29128" y="1647825"/>
            <a:ext cx="5660295" cy="3346649"/>
          </a:xfrm>
          <a:custGeom>
            <a:avLst/>
            <a:gdLst/>
            <a:ahLst/>
            <a:cxnLst/>
            <a:rect l="l" t="t" r="r" b="b"/>
            <a:pathLst>
              <a:path w="5660295" h="3346649">
                <a:moveTo>
                  <a:pt x="0" y="0"/>
                </a:moveTo>
                <a:lnTo>
                  <a:pt x="5660295" y="0"/>
                </a:lnTo>
                <a:lnTo>
                  <a:pt x="5660295" y="3346649"/>
                </a:lnTo>
                <a:lnTo>
                  <a:pt x="0" y="3346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69787" y="5899349"/>
            <a:ext cx="4178977" cy="3608618"/>
          </a:xfrm>
          <a:custGeom>
            <a:avLst/>
            <a:gdLst/>
            <a:ahLst/>
            <a:cxnLst/>
            <a:rect l="l" t="t" r="r" b="b"/>
            <a:pathLst>
              <a:path w="4178977" h="3608618">
                <a:moveTo>
                  <a:pt x="0" y="0"/>
                </a:moveTo>
                <a:lnTo>
                  <a:pt x="4178977" y="0"/>
                </a:lnTo>
                <a:lnTo>
                  <a:pt x="4178977" y="3608618"/>
                </a:lnTo>
                <a:lnTo>
                  <a:pt x="0" y="3608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4375" y="640309"/>
            <a:ext cx="7620000" cy="190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85"/>
              </a:lnSpc>
              <a:spcBef>
                <a:spcPct val="0"/>
              </a:spcBef>
            </a:pPr>
            <a:r>
              <a:rPr lang="en-US" sz="5417" b="1" u="none" strike="noStrik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Illegal Modifications, Mopeds &amp; Motorcycles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8043" y="2894298"/>
            <a:ext cx="10783943" cy="6739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Know the difference and the law: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b="1" u="none" strike="noStrike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Removing speed limiters or adding higher-power motors is illegal in most areas and voids warranties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Modified e-bikes may be reclassified as mopeds or motorcycles, requiring registration, insurance, and a license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Electric mopeds: typically 28-30 mph, require registration and helmet laws apply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Electric motorcycles: exceed 30 mph, require a motorcycle license and full road compliance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b="1" u="none" strike="noStrike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Why this matters for parents: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b="1" u="none" strike="noStrike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Children cannot legally operate mopeds or motorcycles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Illegal modifications increase crash severity and legal liability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Insurance will not cover accidents on illegally modified vehicles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60068" y="3851600"/>
            <a:ext cx="2927401" cy="5563679"/>
          </a:xfrm>
          <a:custGeom>
            <a:avLst/>
            <a:gdLst/>
            <a:ahLst/>
            <a:cxnLst/>
            <a:rect l="l" t="t" r="r" b="b"/>
            <a:pathLst>
              <a:path w="2927401" h="5563679">
                <a:moveTo>
                  <a:pt x="0" y="0"/>
                </a:moveTo>
                <a:lnTo>
                  <a:pt x="2927401" y="0"/>
                </a:lnTo>
                <a:lnTo>
                  <a:pt x="2927401" y="5563679"/>
                </a:lnTo>
                <a:lnTo>
                  <a:pt x="0" y="5563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87481" y="247650"/>
            <a:ext cx="2772588" cy="3136292"/>
          </a:xfrm>
          <a:custGeom>
            <a:avLst/>
            <a:gdLst/>
            <a:ahLst/>
            <a:cxnLst/>
            <a:rect l="l" t="t" r="r" b="b"/>
            <a:pathLst>
              <a:path w="2772588" h="3136292">
                <a:moveTo>
                  <a:pt x="0" y="0"/>
                </a:moveTo>
                <a:lnTo>
                  <a:pt x="2772587" y="0"/>
                </a:lnTo>
                <a:lnTo>
                  <a:pt x="2772587" y="3136292"/>
                </a:lnTo>
                <a:lnTo>
                  <a:pt x="0" y="3136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59175" y="452272"/>
            <a:ext cx="2515973" cy="3065235"/>
          </a:xfrm>
          <a:custGeom>
            <a:avLst/>
            <a:gdLst/>
            <a:ahLst/>
            <a:cxnLst/>
            <a:rect l="l" t="t" r="r" b="b"/>
            <a:pathLst>
              <a:path w="2515973" h="3065235">
                <a:moveTo>
                  <a:pt x="0" y="0"/>
                </a:moveTo>
                <a:lnTo>
                  <a:pt x="2515973" y="0"/>
                </a:lnTo>
                <a:lnTo>
                  <a:pt x="2515973" y="3065234"/>
                </a:lnTo>
                <a:lnTo>
                  <a:pt x="0" y="3065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077575" y="352425"/>
            <a:ext cx="1581150" cy="38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resources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4375" y="790575"/>
            <a:ext cx="11359399" cy="237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20"/>
              </a:lnSpc>
              <a:spcBef>
                <a:spcPct val="0"/>
              </a:spcBef>
            </a:pPr>
            <a:r>
              <a:rPr lang="en-US" sz="6800" b="1" u="none" strike="noStrik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Common Injuries from</a:t>
            </a:r>
          </a:p>
          <a:p>
            <a:pPr marL="0" lvl="0" indent="0" algn="l">
              <a:lnSpc>
                <a:spcPts val="9520"/>
              </a:lnSpc>
              <a:spcBef>
                <a:spcPct val="0"/>
              </a:spcBef>
            </a:pPr>
            <a:r>
              <a:rPr lang="en-US" sz="6800" b="1" u="none" strike="noStrik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E-Bike Crashes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6076" y="3737300"/>
            <a:ext cx="12332649" cy="598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Higher incidence of head and face injuries with e-bikes compared to conventional bicycles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Injury patterns more closely resemble motorcycle injuries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E-bike injuries are more severe, more often require hospitalization , and operations</a:t>
            </a:r>
          </a:p>
          <a:p>
            <a:pPr algn="l">
              <a:lnSpc>
                <a:spcPts val="3919"/>
              </a:lnSpc>
            </a:pPr>
            <a:endParaRPr lang="en-US" sz="2799" b="1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Head &amp; Brain Injuries — Concussions and traumatic brain injuries, especially without a helmet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Fractures — Broken wrists, arms, collarbones, and legs from high-speed falls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Facial &amp; Dental Injuries — Jaw fractures, broken teeth, and lacerations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 u="none" strike="noStrike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Internal Injuries — Organ damage from high-impact collisions with vehicles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7750" y="857250"/>
            <a:ext cx="16192500" cy="8572500"/>
          </a:xfrm>
          <a:custGeom>
            <a:avLst/>
            <a:gdLst/>
            <a:ahLst/>
            <a:cxnLst/>
            <a:rect l="l" t="t" r="r" b="b"/>
            <a:pathLst>
              <a:path w="16192500" h="8572500">
                <a:moveTo>
                  <a:pt x="0" y="0"/>
                </a:moveTo>
                <a:lnTo>
                  <a:pt x="16192500" y="0"/>
                </a:lnTo>
                <a:lnTo>
                  <a:pt x="16192500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3" t="-1259" r="-843" b="-1259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59927" y="2351790"/>
            <a:ext cx="7528073" cy="7935210"/>
            <a:chOff x="0" y="0"/>
            <a:chExt cx="812800" cy="856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56758"/>
            </a:xfrm>
            <a:custGeom>
              <a:avLst/>
              <a:gdLst/>
              <a:ahLst/>
              <a:cxnLst/>
              <a:rect l="l" t="t" r="r" b="b"/>
              <a:pathLst>
                <a:path w="812800" h="856758">
                  <a:moveTo>
                    <a:pt x="0" y="0"/>
                  </a:moveTo>
                  <a:lnTo>
                    <a:pt x="812800" y="0"/>
                  </a:lnTo>
                  <a:lnTo>
                    <a:pt x="812800" y="856758"/>
                  </a:lnTo>
                  <a:lnTo>
                    <a:pt x="0" y="856758"/>
                  </a:lnTo>
                  <a:close/>
                </a:path>
              </a:pathLst>
            </a:custGeom>
            <a:blipFill>
              <a:blip r:embed="rId3"/>
              <a:stretch>
                <a:fillRect l="-2704" r="-2704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5895547" y="2491985"/>
            <a:ext cx="4085783" cy="3746691"/>
          </a:xfrm>
          <a:custGeom>
            <a:avLst/>
            <a:gdLst/>
            <a:ahLst/>
            <a:cxnLst/>
            <a:rect l="l" t="t" r="r" b="b"/>
            <a:pathLst>
              <a:path w="4085783" h="3746691">
                <a:moveTo>
                  <a:pt x="0" y="0"/>
                </a:moveTo>
                <a:lnTo>
                  <a:pt x="4085783" y="0"/>
                </a:lnTo>
                <a:lnTo>
                  <a:pt x="4085783" y="3746691"/>
                </a:lnTo>
                <a:lnTo>
                  <a:pt x="0" y="37466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24964" y="858408"/>
            <a:ext cx="10611443" cy="89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58"/>
              </a:lnSpc>
            </a:pPr>
            <a:r>
              <a:rPr lang="en-US" sz="665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Essential Safety Gear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2368" y="3466975"/>
            <a:ext cx="4840445" cy="281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Always wear a properly fitting helmet certified for e-bike use </a:t>
            </a:r>
          </a:p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-D.O.T Approved</a:t>
            </a:r>
          </a:p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-Full face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4964" y="2101777"/>
            <a:ext cx="5280441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Head Protection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4964" y="7880860"/>
            <a:ext cx="9228644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Front and rear lights are essential for low-light riding, while a bell or horn alerts others nearby.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2368" y="7024245"/>
            <a:ext cx="7815426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Visibility &amp; Awareness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374" y="790575"/>
            <a:ext cx="11172825" cy="1228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408"/>
              </a:lnSpc>
              <a:spcBef>
                <a:spcPct val="0"/>
              </a:spcBef>
            </a:pPr>
            <a:r>
              <a:rPr lang="en-US" sz="7434" b="1" u="none" strike="noStrike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High Risk Scenarios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8521" y="3162300"/>
            <a:ext cx="11782425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3800" b="1" u="none" strike="noStrike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Who is most at risk?</a:t>
            </a:r>
          </a:p>
          <a:p>
            <a:pPr marL="0" lvl="0" indent="0" algn="l">
              <a:spcBef>
                <a:spcPct val="0"/>
              </a:spcBef>
            </a:pPr>
            <a:endParaRPr lang="en-US" sz="3800" b="1" u="none" strike="noStrike" dirty="0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0" lvl="0" indent="0" algn="l">
              <a:spcBef>
                <a:spcPct val="0"/>
              </a:spcBef>
            </a:pPr>
            <a:r>
              <a:rPr lang="en-US" sz="3800" b="1" u="none" strike="noStrike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Youth under 12 years of age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3800" b="1" u="none" strike="noStrike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Inexperienced or untrained riders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3800" b="1" u="none" strike="noStrike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Lack of knowledge of rules of the road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3800" b="1" u="none" strike="noStrike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No helmet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3800" b="1" u="none" strike="noStrike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Distracted riding (phone, headphones)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3800" b="1" u="none" strike="noStrike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Passenger on a single-rider bike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3800" b="1" u="none" strike="noStrike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Throttle-controlled e-bikes that accelerate quickly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3800" b="1" u="none" strike="noStrike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• Modified e-bikes with removed speed limiters</a:t>
            </a:r>
          </a:p>
        </p:txBody>
      </p:sp>
      <p:sp>
        <p:nvSpPr>
          <p:cNvPr id="4" name="Freeform 4"/>
          <p:cNvSpPr/>
          <p:nvPr/>
        </p:nvSpPr>
        <p:spPr>
          <a:xfrm>
            <a:off x="12858750" y="2857500"/>
            <a:ext cx="4762500" cy="4762500"/>
          </a:xfrm>
          <a:custGeom>
            <a:avLst/>
            <a:gdLst/>
            <a:ahLst/>
            <a:cxnLst/>
            <a:rect l="l" t="t" r="r" b="b"/>
            <a:pathLst>
              <a:path w="4762500" h="4762500">
                <a:moveTo>
                  <a:pt x="0" y="0"/>
                </a:moveTo>
                <a:lnTo>
                  <a:pt x="4762500" y="0"/>
                </a:lnTo>
                <a:lnTo>
                  <a:pt x="4762500" y="4762500"/>
                </a:lnTo>
                <a:lnTo>
                  <a:pt x="0" y="476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963</Words>
  <Application>Microsoft Office PowerPoint</Application>
  <PresentationFormat>Custom</PresentationFormat>
  <Paragraphs>116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Futura Bold</vt:lpstr>
      <vt:lpstr>Arial</vt:lpstr>
      <vt:lpstr>Calibri</vt:lpstr>
      <vt:lpstr>Futura</vt:lpstr>
      <vt:lpstr>Canva Sans Bold</vt:lpstr>
      <vt:lpstr>Raleway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from Provided Template</dc:title>
  <dc:creator>Sigrid Burruss</dc:creator>
  <cp:lastModifiedBy>Burruss, Sigrid (Surgery)</cp:lastModifiedBy>
  <cp:revision>6</cp:revision>
  <dcterms:created xsi:type="dcterms:W3CDTF">2006-08-16T00:00:00Z</dcterms:created>
  <dcterms:modified xsi:type="dcterms:W3CDTF">2026-06-25T04:41:44Z</dcterms:modified>
  <dc:identifier>DAHM3YAk2YA</dc:identifier>
</cp:coreProperties>
</file>